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29" r:id="rId2"/>
    <p:sldId id="430" r:id="rId3"/>
    <p:sldId id="435" r:id="rId4"/>
    <p:sldId id="431" r:id="rId5"/>
    <p:sldId id="449" r:id="rId6"/>
    <p:sldId id="434" r:id="rId7"/>
    <p:sldId id="432" r:id="rId8"/>
    <p:sldId id="442" r:id="rId9"/>
    <p:sldId id="443" r:id="rId10"/>
    <p:sldId id="440" r:id="rId11"/>
    <p:sldId id="444" r:id="rId12"/>
    <p:sldId id="438" r:id="rId13"/>
    <p:sldId id="445" r:id="rId14"/>
    <p:sldId id="446" r:id="rId15"/>
    <p:sldId id="451" r:id="rId16"/>
    <p:sldId id="447" r:id="rId17"/>
    <p:sldId id="448" r:id="rId18"/>
    <p:sldId id="452" r:id="rId19"/>
    <p:sldId id="450" r:id="rId20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FF0066"/>
    <a:srgbClr val="FFFFCC"/>
    <a:srgbClr val="000014"/>
    <a:srgbClr val="440000"/>
    <a:srgbClr val="A9E3A9"/>
    <a:srgbClr val="00002E"/>
    <a:srgbClr val="FF6600"/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4627" autoAdjust="0"/>
  </p:normalViewPr>
  <p:slideViewPr>
    <p:cSldViewPr snapToGrid="0">
      <p:cViewPr varScale="1">
        <p:scale>
          <a:sx n="123" d="100"/>
          <a:sy n="123" d="100"/>
        </p:scale>
        <p:origin x="-1272" y="-96"/>
      </p:cViewPr>
      <p:guideLst>
        <p:guide orient="horz" pos="1138"/>
        <p:guide pos="5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744" y="2340"/>
      </p:cViewPr>
      <p:guideLst>
        <p:guide orient="horz" pos="2927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5180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r>
              <a:rPr lang="en-US"/>
              <a:t>DSM2 Users Group: "EXAMPLE: Filling in Martinez Stage"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751388" y="0"/>
            <a:ext cx="22590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r>
              <a:rPr lang="en-US"/>
              <a:t>2004.04.27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fld id="{4476CEEA-DABC-47BF-8ACE-E3D91182249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r>
              <a:rPr lang="en-US"/>
              <a:t>DSM2 Users Group: "EXAMPLE: Filling in Martinez Stage"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r>
              <a:rPr lang="en-US"/>
              <a:t>2004.04.27</a:t>
            </a:r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fld id="{8D3EB24B-42D1-409E-999A-7EC16A8B48A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DSM2 Users Group: "EXAMPLE: Filling in Martinez Stage"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2004.04.27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FD88C7-F46E-4F69-9FAD-0E0ED04CBE5A}" type="slidenum">
              <a:rPr lang="en-US"/>
              <a:pPr/>
              <a:t>1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DSM2 Users Group: "EXAMPLE: Filling in Martinez Stage"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2004.04.27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B24B-42D1-409E-999A-7EC16A8B48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D149C9-167A-4BD9-AA64-3138B6EB9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EF07DF-22B5-4E00-8F95-BEA1F7295A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23850"/>
            <a:ext cx="1943100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23850"/>
            <a:ext cx="5676900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E2C135-A830-4FA5-93D1-B221F16DE7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98F214-5D90-468C-9EE8-E1612B8D2B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3EFA94-9F17-410B-AA9A-F260DEB2B1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943FCC-E5AD-4FB4-8CF4-08E22A2D62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6DD5E7-EB92-448B-8263-438646674F3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D5166A-F8A3-4CB7-ADBF-C664B236B1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103BCD-C163-42FC-98E8-AC80D1034F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46599E-3F99-4CED-8A4E-1771E654B8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838C3-59F2-4A6A-A1A4-91F6901135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rgbClr val="000099"/>
            </a:gs>
            <a:gs pos="100000">
              <a:srgbClr val="660066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238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8113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latin typeface="Arial Narrow" pitchFamily="34" charset="0"/>
              </a:defRPr>
            </a:lvl1pPr>
          </a:lstStyle>
          <a:p>
            <a:fld id="{BC277BA0-9B68-44D1-BC76-DE0CC178EB95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baydeltaoffice.water.ca.gov/modeling/deltamodeling/annualreports.cfm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AutoShape 2"/>
          <p:cNvSpPr>
            <a:spLocks noGrp="1" noChangeArrowheads="1"/>
          </p:cNvSpPr>
          <p:nvPr>
            <p:ph type="ctrTitle"/>
          </p:nvPr>
        </p:nvSpPr>
        <p:spPr>
          <a:xfrm>
            <a:off x="685800" y="963613"/>
            <a:ext cx="8183563" cy="1143000"/>
          </a:xfrm>
          <a:prstGeom prst="irregularSeal1">
            <a:avLst/>
          </a:prstGeom>
          <a:ln/>
        </p:spPr>
        <p:txBody>
          <a:bodyPr/>
          <a:lstStyle/>
          <a:p>
            <a:r>
              <a:rPr lang="en-US" sz="3600" dirty="0" smtClean="0"/>
              <a:t>Channels</a:t>
            </a:r>
            <a:endParaRPr lang="en-US" sz="3600" dirty="0"/>
          </a:p>
        </p:txBody>
      </p:sp>
      <p:sp>
        <p:nvSpPr>
          <p:cNvPr id="381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2850" y="2732088"/>
            <a:ext cx="6954838" cy="3355975"/>
          </a:xfrm>
        </p:spPr>
        <p:txBody>
          <a:bodyPr/>
          <a:lstStyle/>
          <a:p>
            <a:r>
              <a:rPr lang="en-US" dirty="0"/>
              <a:t>DSM2 Training</a:t>
            </a:r>
          </a:p>
          <a:p>
            <a:r>
              <a:rPr lang="en-US" dirty="0" smtClean="0"/>
              <a:t>September 15-17, 2009</a:t>
            </a:r>
            <a:endParaRPr lang="en-US" dirty="0"/>
          </a:p>
          <a:p>
            <a:endParaRPr lang="en-US" dirty="0"/>
          </a:p>
          <a:p>
            <a:pPr algn="l"/>
            <a:r>
              <a:rPr lang="en-US" dirty="0">
                <a:solidFill>
                  <a:srgbClr val="6666FF"/>
                </a:solidFill>
              </a:rPr>
              <a:t>	Eli Ateljevich, PhD</a:t>
            </a:r>
            <a:endParaRPr lang="en-US" sz="2400" dirty="0">
              <a:solidFill>
                <a:srgbClr val="6666FF"/>
              </a:solidFill>
            </a:endParaRPr>
          </a:p>
          <a:p>
            <a:pPr algn="l"/>
            <a:r>
              <a:rPr lang="en-US" sz="2400" dirty="0">
                <a:solidFill>
                  <a:srgbClr val="6666FF"/>
                </a:solidFill>
              </a:rPr>
              <a:t>	Delta Modeling Section</a:t>
            </a:r>
          </a:p>
          <a:p>
            <a:pPr algn="l"/>
            <a:r>
              <a:rPr lang="en-US" sz="2400" dirty="0">
                <a:solidFill>
                  <a:srgbClr val="6666FF"/>
                </a:solidFill>
              </a:rPr>
              <a:t>	California Department of Water Resources</a:t>
            </a:r>
          </a:p>
          <a:p>
            <a:pPr algn="l"/>
            <a:endParaRPr lang="en-US" sz="2400" dirty="0">
              <a:solidFill>
                <a:srgbClr val="6666FF"/>
              </a:solidFill>
            </a:endParaRPr>
          </a:p>
          <a:p>
            <a:pPr algn="l"/>
            <a:endParaRPr lang="en-US" sz="2400" dirty="0">
              <a:solidFill>
                <a:srgbClr val="6666FF"/>
              </a:solidFill>
            </a:endParaRPr>
          </a:p>
        </p:txBody>
      </p:sp>
      <p:pic>
        <p:nvPicPr>
          <p:cNvPr id="381956" name="Picture 4" descr="dwrani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2513" y="4972050"/>
            <a:ext cx="1035050" cy="1101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07819" y="228600"/>
            <a:ext cx="8624454" cy="838200"/>
          </a:xfrm>
        </p:spPr>
        <p:txBody>
          <a:bodyPr/>
          <a:lstStyle/>
          <a:p>
            <a:r>
              <a:rPr lang="en-US" dirty="0" smtClean="0"/>
              <a:t>User </a:t>
            </a:r>
            <a:r>
              <a:rPr lang="en-US" dirty="0" err="1" smtClean="0"/>
              <a:t>vs</a:t>
            </a:r>
            <a:r>
              <a:rPr lang="en-US" dirty="0" smtClean="0"/>
              <a:t> Computational</a:t>
            </a:r>
            <a:endParaRPr lang="en-US" dirty="0">
              <a:sym typeface="Symbol" pitchFamily="18" charset="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42456" y="1281545"/>
            <a:ext cx="8382000" cy="5257800"/>
            <a:chOff x="240" y="960"/>
            <a:chExt cx="5280" cy="3312"/>
          </a:xfrm>
        </p:grpSpPr>
        <p:sp>
          <p:nvSpPr>
            <p:cNvPr id="1196036" name="Rectangle 4"/>
            <p:cNvSpPr>
              <a:spLocks noChangeArrowheads="1"/>
            </p:cNvSpPr>
            <p:nvPr/>
          </p:nvSpPr>
          <p:spPr bwMode="auto">
            <a:xfrm>
              <a:off x="240" y="960"/>
              <a:ext cx="5280" cy="33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378" y="1124"/>
              <a:ext cx="5005" cy="3081"/>
              <a:chOff x="384" y="1152"/>
              <a:chExt cx="5005" cy="3081"/>
            </a:xfrm>
          </p:grpSpPr>
          <p:pic>
            <p:nvPicPr>
              <p:cNvPr id="1196038" name="Picture 6" descr="Cross sections channel segment large DeltaX 2"/>
              <p:cNvPicPr>
                <a:picLocks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384" y="2736"/>
                <a:ext cx="5001" cy="1497"/>
              </a:xfrm>
              <a:prstGeom prst="rect">
                <a:avLst/>
              </a:prstGeom>
              <a:noFill/>
            </p:spPr>
          </p:pic>
          <p:pic>
            <p:nvPicPr>
              <p:cNvPr id="1196039" name="Picture 7" descr="Cross sections channel segment large DeltaX"/>
              <p:cNvPicPr>
                <a:picLocks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384" y="1152"/>
                <a:ext cx="5005" cy="1578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 Rules?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channel must have one x-sect.</a:t>
            </a:r>
          </a:p>
          <a:p>
            <a:r>
              <a:rPr lang="en-US" dirty="0" smtClean="0"/>
              <a:t>Interpolation is done between x-sects.</a:t>
            </a:r>
          </a:p>
          <a:p>
            <a:r>
              <a:rPr lang="en-US" dirty="0" smtClean="0"/>
              <a:t>If dead end or multi-channel node, the last available X-sect is extended.</a:t>
            </a:r>
          </a:p>
          <a:p>
            <a:r>
              <a:rPr lang="en-US" dirty="0" smtClean="0"/>
              <a:t>Interpolation is linear and based on height from bottom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17" name="Rectangle 13"/>
          <p:cNvSpPr>
            <a:spLocks noChangeArrowheads="1"/>
          </p:cNvSpPr>
          <p:nvPr/>
        </p:nvSpPr>
        <p:spPr bwMode="auto">
          <a:xfrm>
            <a:off x="762000" y="3708001"/>
            <a:ext cx="7080142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pic>
        <p:nvPicPr>
          <p:cNvPr id="1199116" name="Picture 12" descr="DSM2 bottom elevation interpolation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463303" y="1008679"/>
            <a:ext cx="6270356" cy="5621912"/>
          </a:xfrm>
          <a:prstGeom prst="rect">
            <a:avLst/>
          </a:prstGeom>
          <a:noFill/>
        </p:spPr>
      </p:pic>
      <p:sp>
        <p:nvSpPr>
          <p:cNvPr id="1199108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153400" cy="762000"/>
          </a:xfrm>
        </p:spPr>
        <p:txBody>
          <a:bodyPr/>
          <a:lstStyle/>
          <a:p>
            <a:r>
              <a:rPr lang="en-US" sz="4000" dirty="0" smtClean="0"/>
              <a:t>Height-based Interpolation</a:t>
            </a:r>
            <a:endParaRPr lang="en-US" sz="4000" dirty="0"/>
          </a:p>
        </p:txBody>
      </p:sp>
      <p:sp>
        <p:nvSpPr>
          <p:cNvPr id="1199111" name="Rectangle 7"/>
          <p:cNvSpPr>
            <a:spLocks noChangeArrowheads="1"/>
          </p:cNvSpPr>
          <p:nvPr/>
        </p:nvSpPr>
        <p:spPr bwMode="auto">
          <a:xfrm>
            <a:off x="4686300" y="3641725"/>
            <a:ext cx="0" cy="18256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199118" name="Text Box 14"/>
          <p:cNvSpPr txBox="1">
            <a:spLocks noChangeArrowheads="1"/>
          </p:cNvSpPr>
          <p:nvPr/>
        </p:nvSpPr>
        <p:spPr bwMode="auto">
          <a:xfrm rot="-479820">
            <a:off x="3999868" y="2665820"/>
            <a:ext cx="27571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Desired bottom elevation</a:t>
            </a:r>
          </a:p>
        </p:txBody>
      </p:sp>
      <p:sp>
        <p:nvSpPr>
          <p:cNvPr id="1199119" name="Text Box 15"/>
          <p:cNvSpPr txBox="1">
            <a:spLocks noChangeArrowheads="1"/>
          </p:cNvSpPr>
          <p:nvPr/>
        </p:nvSpPr>
        <p:spPr bwMode="auto">
          <a:xfrm rot="-912370">
            <a:off x="2947566" y="3275420"/>
            <a:ext cx="238526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Interpolated elevation</a:t>
            </a:r>
          </a:p>
        </p:txBody>
      </p:sp>
      <p:sp>
        <p:nvSpPr>
          <p:cNvPr id="1199120" name="Text Box 16"/>
          <p:cNvSpPr txBox="1">
            <a:spLocks noChangeArrowheads="1"/>
          </p:cNvSpPr>
          <p:nvPr/>
        </p:nvSpPr>
        <p:spPr bwMode="auto">
          <a:xfrm rot="-796239">
            <a:off x="2674814" y="5137964"/>
            <a:ext cx="1667123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2"/>
                </a:solidFill>
              </a:rPr>
              <a:t>Adjusted </a:t>
            </a:r>
            <a:r>
              <a:rPr lang="en-US" sz="1800" dirty="0" err="1">
                <a:solidFill>
                  <a:schemeClr val="bg2"/>
                </a:solidFill>
              </a:rPr>
              <a:t>Xsect</a:t>
            </a:r>
            <a:endParaRPr lang="en-US" sz="1800" dirty="0">
              <a:solidFill>
                <a:schemeClr val="bg2"/>
              </a:solidFill>
            </a:endParaRP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2"/>
                </a:solidFill>
              </a:rPr>
              <a:t>Similar volume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</a:t>
            </a:r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Providing more x-sects than the model can use.</a:t>
            </a:r>
          </a:p>
          <a:p>
            <a:r>
              <a:rPr lang="en-US" dirty="0" smtClean="0"/>
              <a:t>Including unusual x-sects instead of representational</a:t>
            </a:r>
          </a:p>
          <a:p>
            <a:r>
              <a:rPr lang="en-US" dirty="0" smtClean="0"/>
              <a:t>Uneven bottom elevations due to “pits”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Channel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Friction (</a:t>
            </a:r>
            <a:r>
              <a:rPr lang="en-US" dirty="0" err="1" smtClean="0"/>
              <a:t>Mannings</a:t>
            </a:r>
            <a:r>
              <a:rPr lang="en-US" dirty="0" smtClean="0"/>
              <a:t> n)</a:t>
            </a:r>
          </a:p>
          <a:p>
            <a:r>
              <a:rPr lang="en-US" dirty="0" smtClean="0"/>
              <a:t>Dispersion (out of scope for this class)</a:t>
            </a:r>
          </a:p>
          <a:p>
            <a:pPr lvl="1"/>
            <a:r>
              <a:rPr lang="en-US" dirty="0" smtClean="0"/>
              <a:t>IS flow dependent</a:t>
            </a:r>
          </a:p>
          <a:p>
            <a:pPr lvl="1"/>
            <a:r>
              <a:rPr lang="en-US" dirty="0" smtClean="0"/>
              <a:t>Is  NOT classic Dispersion</a:t>
            </a:r>
          </a:p>
          <a:p>
            <a:pPr lvl="1"/>
            <a:r>
              <a:rPr lang="en-US" dirty="0" smtClean="0"/>
              <a:t>See Annual Report Chapter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3BCD-C163-42FC-98E8-AC80D1034F2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685800" y="2260173"/>
            <a:ext cx="7772400" cy="3581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http://baydeltaoffice.water.ca.gov/modeling/deltamodeling/annualreports.cfm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 dispersion coefficients 2008 CH2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82-year planning tide 2007 CH4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SDIP gates 2006 CH6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PTM for fish entrainment 2006 CH10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Fingerprinting 2005 CH6, 2002 CH14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 Delta Outflow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using DSM2 &amp;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CalSim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2003 CH4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Adjusted astronomical tide 2001 CH10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13" descr="Polar%20Bear%202%20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"/>
            <a:ext cx="1773238" cy="1831975"/>
          </a:xfrm>
          <a:prstGeom prst="rect">
            <a:avLst/>
          </a:prstGeom>
          <a:noFill/>
        </p:spPr>
      </p:pic>
      <p:sp>
        <p:nvSpPr>
          <p:cNvPr id="6" name="Rectangle 19"/>
          <p:cNvSpPr txBox="1">
            <a:spLocks noChangeArrowheads="1"/>
          </p:cNvSpPr>
          <p:nvPr/>
        </p:nvSpPr>
        <p:spPr>
          <a:xfrm>
            <a:off x="2163306" y="1331563"/>
            <a:ext cx="6794715" cy="533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Annual Reports to SWRCB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0099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WordArt 21"/>
          <p:cNvSpPr>
            <a:spLocks noChangeArrowheads="1" noChangeShapeType="1" noTextEdit="1"/>
          </p:cNvSpPr>
          <p:nvPr/>
        </p:nvSpPr>
        <p:spPr bwMode="auto">
          <a:xfrm>
            <a:off x="3276600" y="457200"/>
            <a:ext cx="4191000" cy="685800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DSM2 Cool Tip</a:t>
            </a:r>
          </a:p>
        </p:txBody>
      </p:sp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914400" y="6172200"/>
            <a:ext cx="7286625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400"/>
              <a:t>SWRCB = State Water Resources Control Board  SDIP=South Delta Improvements Program</a:t>
            </a:r>
            <a:br>
              <a:rPr lang="en-US" sz="1400"/>
            </a:br>
            <a:r>
              <a:rPr lang="en-US" sz="1400"/>
              <a:t>PTM = Particle Tracking Model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Setup for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63491"/>
            <a:ext cx="7772400" cy="4114800"/>
          </a:xfrm>
        </p:spPr>
        <p:txBody>
          <a:bodyPr/>
          <a:lstStyle/>
          <a:p>
            <a:r>
              <a:rPr lang="en-US" dirty="0" smtClean="0"/>
              <a:t>Specify connectivity in CHANNEL table</a:t>
            </a:r>
          </a:p>
          <a:p>
            <a:pPr lvl="1"/>
            <a:r>
              <a:rPr lang="en-US" dirty="0" smtClean="0"/>
              <a:t>Also Manning and dispersion</a:t>
            </a:r>
          </a:p>
          <a:p>
            <a:r>
              <a:rPr lang="en-US" dirty="0" smtClean="0"/>
              <a:t>In same file, two possible formats for X-sects</a:t>
            </a:r>
          </a:p>
          <a:p>
            <a:pPr lvl="1"/>
            <a:r>
              <a:rPr lang="en-US" dirty="0" err="1" smtClean="0"/>
              <a:t>Xsect</a:t>
            </a:r>
            <a:r>
              <a:rPr lang="en-US" dirty="0" smtClean="0"/>
              <a:t>-Layer (single file format)</a:t>
            </a:r>
          </a:p>
          <a:p>
            <a:pPr lvl="1"/>
            <a:r>
              <a:rPr lang="en-US" dirty="0" smtClean="0"/>
              <a:t>Cross Section Development Program</a:t>
            </a:r>
          </a:p>
          <a:p>
            <a:pPr lvl="2"/>
            <a:r>
              <a:rPr lang="en-US" dirty="0" smtClean="0"/>
              <a:t> (references to </a:t>
            </a:r>
            <a:r>
              <a:rPr lang="en-US" dirty="0" err="1" smtClean="0"/>
              <a:t>csdp</a:t>
            </a:r>
            <a:r>
              <a:rPr lang="en-US" dirty="0" smtClean="0"/>
              <a:t> files)</a:t>
            </a:r>
          </a:p>
          <a:p>
            <a:r>
              <a:rPr lang="en-US" dirty="0" smtClean="0"/>
              <a:t>Default initial condition (CHANNEL_IC table) required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2771" name="Picture 3" descr="C:\Documents and Settings\eli\Local Settings\Temporary Internet Files\Content.IE5\AH1EJ2L0\j043481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3251" y="5672380"/>
            <a:ext cx="995652" cy="995652"/>
          </a:xfrm>
          <a:prstGeom prst="rect">
            <a:avLst/>
          </a:prstGeom>
          <a:noFill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487" y="247004"/>
            <a:ext cx="888247" cy="888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Version 6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6325"/>
            <a:ext cx="7772400" cy="4881967"/>
          </a:xfrm>
        </p:spPr>
        <p:txBody>
          <a:bodyPr/>
          <a:lstStyle/>
          <a:p>
            <a:r>
              <a:rPr lang="en-US" dirty="0" smtClean="0"/>
              <a:t>QUAL reads geometry from </a:t>
            </a:r>
            <a:r>
              <a:rPr lang="en-US" dirty="0" err="1" smtClean="0"/>
              <a:t>tidefile</a:t>
            </a:r>
            <a:endParaRPr lang="en-US" dirty="0" smtClean="0"/>
          </a:p>
          <a:p>
            <a:r>
              <a:rPr lang="en-US" dirty="0" smtClean="0"/>
              <a:t>Geometry precision issues fixed</a:t>
            </a:r>
          </a:p>
          <a:p>
            <a:pPr lvl="1"/>
            <a:r>
              <a:rPr lang="en-US" dirty="0" smtClean="0"/>
              <a:t>Model runs MUCH faster</a:t>
            </a:r>
          </a:p>
          <a:p>
            <a:r>
              <a:rPr lang="en-US" dirty="0" smtClean="0"/>
              <a:t>No “regular” and “irregular” formats</a:t>
            </a:r>
          </a:p>
          <a:p>
            <a:pPr lvl="1"/>
            <a:r>
              <a:rPr lang="en-US" dirty="0" smtClean="0"/>
              <a:t>They were inconsistent</a:t>
            </a:r>
          </a:p>
          <a:p>
            <a:r>
              <a:rPr lang="en-US" dirty="0" smtClean="0"/>
              <a:t>Don’t convert standard Delta grid</a:t>
            </a:r>
          </a:p>
          <a:p>
            <a:pPr lvl="1"/>
            <a:r>
              <a:rPr lang="en-US" dirty="0" smtClean="0"/>
              <a:t>Adapt your boundary conditions</a:t>
            </a:r>
          </a:p>
          <a:p>
            <a:pPr lvl="1"/>
            <a:r>
              <a:rPr lang="en-US" dirty="0" smtClean="0"/>
              <a:t>We will cover how to convert your other geometry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Ends: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712" y="1593742"/>
            <a:ext cx="8132736" cy="4512589"/>
          </a:xfrm>
        </p:spPr>
        <p:txBody>
          <a:bodyPr/>
          <a:lstStyle/>
          <a:p>
            <a:r>
              <a:rPr lang="en-US" dirty="0" smtClean="0"/>
              <a:t>Hydro requires a flow or stage boundary condition at every external node</a:t>
            </a:r>
          </a:p>
          <a:p>
            <a:pPr lvl="1"/>
            <a:r>
              <a:rPr lang="en-US" dirty="0" smtClean="0"/>
              <a:t>Silent default is Q=0: no flow</a:t>
            </a:r>
          </a:p>
          <a:p>
            <a:r>
              <a:rPr lang="en-US" dirty="0" err="1" smtClean="0"/>
              <a:t>Qual</a:t>
            </a:r>
            <a:r>
              <a:rPr lang="en-US" dirty="0" smtClean="0"/>
              <a:t>: concentration for every inflow</a:t>
            </a:r>
          </a:p>
          <a:p>
            <a:r>
              <a:rPr lang="en-US" dirty="0" smtClean="0"/>
              <a:t>Internal node compatibility conditions: continuity and water surfaces match</a:t>
            </a:r>
          </a:p>
          <a:p>
            <a:r>
              <a:rPr lang="en-US" dirty="0" smtClean="0"/>
              <a:t>We will return to this topic!!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1: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6325"/>
            <a:ext cx="7772400" cy="4499675"/>
          </a:xfrm>
        </p:spPr>
        <p:txBody>
          <a:bodyPr/>
          <a:lstStyle/>
          <a:p>
            <a:r>
              <a:rPr lang="en-US" dirty="0" smtClean="0"/>
              <a:t>Basic model setup for HYDRO and QUAL</a:t>
            </a:r>
          </a:p>
          <a:p>
            <a:r>
              <a:rPr lang="en-US" dirty="0" smtClean="0"/>
              <a:t>Introduction to channel and cross section formats</a:t>
            </a:r>
          </a:p>
          <a:p>
            <a:r>
              <a:rPr lang="en-US" dirty="0" smtClean="0"/>
              <a:t>Easy intro to the model TABLE syntax and structure</a:t>
            </a:r>
          </a:p>
          <a:p>
            <a:r>
              <a:rPr lang="en-US" dirty="0" smtClean="0"/>
              <a:t>Boundary conditions are steady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13" descr="DSM2v8 Basic Tutorial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5915" y="5679241"/>
            <a:ext cx="7229475" cy="9572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69766"/>
            <a:ext cx="7772400" cy="4114800"/>
          </a:xfrm>
        </p:spPr>
        <p:txBody>
          <a:bodyPr/>
          <a:lstStyle/>
          <a:p>
            <a:r>
              <a:rPr lang="en-US" dirty="0" smtClean="0"/>
              <a:t>Channel networks and geometry</a:t>
            </a:r>
          </a:p>
          <a:p>
            <a:r>
              <a:rPr lang="en-US" dirty="0" smtClean="0"/>
              <a:t>Computational grid</a:t>
            </a:r>
          </a:p>
          <a:p>
            <a:r>
              <a:rPr lang="en-US" dirty="0" smtClean="0"/>
              <a:t>Geometry nuances</a:t>
            </a:r>
          </a:p>
          <a:p>
            <a:r>
              <a:rPr lang="en-US" dirty="0" smtClean="0"/>
              <a:t>Model setup and parameters</a:t>
            </a:r>
          </a:p>
          <a:p>
            <a:r>
              <a:rPr lang="en-US" dirty="0" smtClean="0"/>
              <a:t>New in version 8</a:t>
            </a:r>
          </a:p>
          <a:p>
            <a:r>
              <a:rPr lang="en-US" dirty="0" err="1" smtClean="0"/>
              <a:t>Gotchas</a:t>
            </a:r>
            <a:endParaRPr lang="en-US" dirty="0" smtClean="0"/>
          </a:p>
          <a:p>
            <a:r>
              <a:rPr lang="en-US" dirty="0" smtClean="0"/>
              <a:t>Tutorial 1 Intro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13" descr="DSM2v8 Basic Tutorial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5915" y="5679241"/>
            <a:ext cx="7229475" cy="9572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Network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7769" t="22749" b="5687"/>
          <a:stretch>
            <a:fillRect/>
          </a:stretch>
        </p:blipFill>
        <p:spPr bwMode="auto">
          <a:xfrm>
            <a:off x="5062728" y="2123267"/>
            <a:ext cx="3879793" cy="2681207"/>
          </a:xfrm>
          <a:prstGeom prst="rect">
            <a:avLst/>
          </a:prstGeom>
          <a:noFill/>
          <a:ln w="31750" cmpd="thickThin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5" name="Picture 4" descr="Realm Information System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40" y="1948428"/>
            <a:ext cx="4866468" cy="380390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 rot="16200000" flipH="1">
            <a:off x="1584702" y="4056681"/>
            <a:ext cx="371959" cy="7749"/>
          </a:xfrm>
          <a:prstGeom prst="line">
            <a:avLst/>
          </a:prstGeom>
          <a:solidFill>
            <a:srgbClr val="FFFF99"/>
          </a:solidFill>
          <a:ln w="349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Network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Channels and nodes</a:t>
            </a:r>
          </a:p>
          <a:p>
            <a:r>
              <a:rPr lang="en-US" dirty="0" smtClean="0"/>
              <a:t>Direction “mostly” seaward/downstream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484106" y="1593300"/>
            <a:ext cx="8179446" cy="3387730"/>
            <a:chOff x="484106" y="1593300"/>
            <a:chExt cx="8179446" cy="3387730"/>
          </a:xfrm>
        </p:grpSpPr>
        <p:pic>
          <p:nvPicPr>
            <p:cNvPr id="8" name="Picture 18" descr="Clifton Court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4106" y="1593300"/>
              <a:ext cx="3784600" cy="3387730"/>
            </a:xfrm>
            <a:prstGeom prst="rect">
              <a:avLst/>
            </a:prstGeom>
            <a:noFill/>
            <a:ln w="38100">
              <a:solidFill>
                <a:srgbClr val="FF66FF"/>
              </a:solidFill>
              <a:miter lim="800000"/>
              <a:headEnd/>
              <a:tailEnd/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2921430" y="2316996"/>
              <a:ext cx="2874938" cy="1829695"/>
              <a:chOff x="2921430" y="2316996"/>
              <a:chExt cx="2874938" cy="1829695"/>
            </a:xfrm>
          </p:grpSpPr>
          <p:sp>
            <p:nvSpPr>
              <p:cNvPr id="6" name="Rectangle 19"/>
              <p:cNvSpPr>
                <a:spLocks noChangeArrowheads="1"/>
              </p:cNvSpPr>
              <p:nvPr/>
            </p:nvSpPr>
            <p:spPr bwMode="auto">
              <a:xfrm>
                <a:off x="2921430" y="3592693"/>
                <a:ext cx="608091" cy="553998"/>
              </a:xfrm>
              <a:prstGeom prst="rect">
                <a:avLst/>
              </a:prstGeom>
              <a:noFill/>
              <a:ln w="28575" algn="ctr">
                <a:solidFill>
                  <a:srgbClr val="FF66FF"/>
                </a:solidFill>
                <a:miter lim="800000"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Freeform 20"/>
              <p:cNvSpPr>
                <a:spLocks/>
              </p:cNvSpPr>
              <p:nvPr/>
            </p:nvSpPr>
            <p:spPr bwMode="auto">
              <a:xfrm>
                <a:off x="3514027" y="2316996"/>
                <a:ext cx="2282341" cy="1818906"/>
              </a:xfrm>
              <a:custGeom>
                <a:avLst/>
                <a:gdLst>
                  <a:gd name="connsiteX0" fmla="*/ 0 w 10000"/>
                  <a:gd name="connsiteY0" fmla="*/ 7667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9591 h 10000"/>
                  <a:gd name="connsiteX4" fmla="*/ 0 w 10000"/>
                  <a:gd name="connsiteY4" fmla="*/ 7667 h 10000"/>
                  <a:gd name="connsiteX0" fmla="*/ 0 w 10000"/>
                  <a:gd name="connsiteY0" fmla="*/ 7667 h 11051"/>
                  <a:gd name="connsiteX1" fmla="*/ 10000 w 10000"/>
                  <a:gd name="connsiteY1" fmla="*/ 0 h 11051"/>
                  <a:gd name="connsiteX2" fmla="*/ 10000 w 10000"/>
                  <a:gd name="connsiteY2" fmla="*/ 10000 h 11051"/>
                  <a:gd name="connsiteX3" fmla="*/ 34 w 10000"/>
                  <a:gd name="connsiteY3" fmla="*/ 11051 h 11051"/>
                  <a:gd name="connsiteX4" fmla="*/ 0 w 10000"/>
                  <a:gd name="connsiteY4" fmla="*/ 7667 h 1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1051">
                    <a:moveTo>
                      <a:pt x="0" y="7667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34" y="11051"/>
                    </a:lnTo>
                    <a:cubicBezTo>
                      <a:pt x="23" y="9923"/>
                      <a:pt x="11" y="8795"/>
                      <a:pt x="0" y="7667"/>
                    </a:cubicBezTo>
                    <a:close/>
                  </a:path>
                </a:pathLst>
              </a:custGeom>
              <a:solidFill>
                <a:srgbClr val="FF66FF">
                  <a:alpha val="30000"/>
                </a:srgbClr>
              </a:solidFill>
              <a:ln w="9525" cap="flat" cmpd="sng">
                <a:solidFill>
                  <a:srgbClr val="FF66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685282" y="2007031"/>
              <a:ext cx="2978270" cy="2440983"/>
              <a:chOff x="5685282" y="2007031"/>
              <a:chExt cx="2978270" cy="2440983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5811863" y="2007031"/>
                <a:ext cx="2851689" cy="24409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 bwMode="auto">
              <a:xfrm rot="10800000">
                <a:off x="6594530" y="2278252"/>
                <a:ext cx="1503335" cy="1177871"/>
              </a:xfrm>
              <a:prstGeom prst="straightConnector1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" name="Straight Arrow Connector 14"/>
              <p:cNvCxnSpPr/>
              <p:nvPr/>
            </p:nvCxnSpPr>
            <p:spPr bwMode="auto">
              <a:xfrm rot="10800000">
                <a:off x="6385304" y="2812943"/>
                <a:ext cx="1518833" cy="891153"/>
              </a:xfrm>
              <a:prstGeom prst="straightConnector1">
                <a:avLst/>
              </a:prstGeom>
              <a:solidFill>
                <a:srgbClr val="FFFF99"/>
              </a:solidFill>
              <a:ln w="349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0" name="Oval 19"/>
              <p:cNvSpPr/>
              <p:nvPr/>
            </p:nvSpPr>
            <p:spPr bwMode="auto">
              <a:xfrm>
                <a:off x="7785316" y="3530309"/>
                <a:ext cx="457200" cy="457200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67</a:t>
                </a:r>
              </a:p>
            </p:txBody>
          </p:sp>
          <p:sp>
            <p:nvSpPr>
              <p:cNvPr id="22" name="Line Callout 2 21"/>
              <p:cNvSpPr/>
              <p:nvPr/>
            </p:nvSpPr>
            <p:spPr bwMode="auto">
              <a:xfrm>
                <a:off x="6811505" y="2270501"/>
                <a:ext cx="1325105" cy="402957"/>
              </a:xfrm>
              <a:prstGeom prst="borderCallout2">
                <a:avLst>
                  <a:gd name="adj1" fmla="val 25307"/>
                  <a:gd name="adj2" fmla="val -1632"/>
                  <a:gd name="adj3" fmla="val 25307"/>
                  <a:gd name="adj4" fmla="val -30069"/>
                  <a:gd name="adj5" fmla="val 71517"/>
                  <a:gd name="adj6" fmla="val -33265"/>
                </a:avLst>
              </a:prstGeom>
              <a:solidFill>
                <a:srgbClr val="FFFF99"/>
              </a:solidFill>
              <a:ln w="222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400" dirty="0" smtClean="0">
                    <a:solidFill>
                      <a:schemeClr val="bg2"/>
                    </a:solidFill>
                  </a:rPr>
                  <a:t>Node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5966848" y="2494507"/>
                <a:ext cx="457200" cy="457200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68</a:t>
                </a:r>
              </a:p>
            </p:txBody>
          </p:sp>
          <p:sp>
            <p:nvSpPr>
              <p:cNvPr id="24" name="Line Callout 2 23"/>
              <p:cNvSpPr/>
              <p:nvPr/>
            </p:nvSpPr>
            <p:spPr bwMode="auto">
              <a:xfrm>
                <a:off x="7067227" y="2717367"/>
                <a:ext cx="1415513" cy="402957"/>
              </a:xfrm>
              <a:prstGeom prst="borderCallout2">
                <a:avLst>
                  <a:gd name="adj1" fmla="val 104153"/>
                  <a:gd name="adj2" fmla="val 32857"/>
                  <a:gd name="adj3" fmla="val 156076"/>
                  <a:gd name="adj4" fmla="val 17559"/>
                  <a:gd name="adj5" fmla="val 67671"/>
                  <a:gd name="adj6" fmla="val -26148"/>
                </a:avLst>
              </a:prstGeom>
              <a:solidFill>
                <a:srgbClr val="FFFF99"/>
              </a:solidFill>
              <a:ln w="222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400" dirty="0" smtClean="0">
                    <a:solidFill>
                      <a:schemeClr val="bg2"/>
                    </a:solidFill>
                  </a:rPr>
                  <a:t>Channel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455044" y="3301140"/>
                <a:ext cx="10693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2"/>
                    </a:solidFill>
                  </a:rPr>
                  <a:t>78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756888" y="3936569"/>
                <a:ext cx="697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2"/>
                    </a:solidFill>
                  </a:rPr>
                  <a:t>Up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685282" y="2942099"/>
                <a:ext cx="11184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2"/>
                    </a:solidFill>
                  </a:rPr>
                  <a:t>Down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Table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8051" y="1686732"/>
            <a:ext cx="7772400" cy="4114800"/>
          </a:xfrm>
        </p:spPr>
        <p:txBody>
          <a:bodyPr/>
          <a:lstStyle/>
          <a:p>
            <a:r>
              <a:rPr lang="en-US" dirty="0" smtClean="0"/>
              <a:t>Network connectivity</a:t>
            </a:r>
          </a:p>
          <a:p>
            <a:r>
              <a:rPr lang="en-US" dirty="0" smtClean="0"/>
              <a:t>Friction and Dispersion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9966" y="3231396"/>
            <a:ext cx="8167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CHANNEL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CHAN_NO LENGTH  MANNING DISPERSION  UPNODE  DOWNNODE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1        15000    0.035        0.3       1         2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2        15000    0.035        0.3       2         3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3        15000    0.035        0.3       3         4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2004     15000    0.035        0.3       4         5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5        18000    0.035        0.3       5         6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6        12000    0.035        0.3       6         7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Geometry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Realm Information System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72798"/>
            <a:ext cx="5192661" cy="3803904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21681" t="24838" r="5588" b="6210"/>
          <a:stretch>
            <a:fillRect/>
          </a:stretch>
        </p:blipFill>
        <p:spPr bwMode="auto">
          <a:xfrm>
            <a:off x="4486683" y="2172798"/>
            <a:ext cx="4463124" cy="3807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 bwMode="auto">
          <a:xfrm rot="5400000" flipH="1" flipV="1">
            <a:off x="1762932" y="3940444"/>
            <a:ext cx="15498" cy="7749"/>
          </a:xfrm>
          <a:prstGeom prst="line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Geometry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3527" t="24838" r="5588" b="6210"/>
          <a:stretch>
            <a:fillRect/>
          </a:stretch>
        </p:blipFill>
        <p:spPr bwMode="auto">
          <a:xfrm>
            <a:off x="4752109" y="2350979"/>
            <a:ext cx="4113416" cy="419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33527" t="24838" r="16764" b="18629"/>
          <a:stretch>
            <a:fillRect/>
          </a:stretch>
        </p:blipFill>
        <p:spPr bwMode="auto">
          <a:xfrm>
            <a:off x="311726" y="1698045"/>
            <a:ext cx="4101027" cy="419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323850"/>
            <a:ext cx="8084127" cy="1143000"/>
          </a:xfrm>
        </p:spPr>
        <p:txBody>
          <a:bodyPr/>
          <a:lstStyle/>
          <a:p>
            <a:r>
              <a:rPr lang="en-US" dirty="0" smtClean="0"/>
              <a:t>How DSM2 Depicts Geometry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122" name="Object 2"/>
          <p:cNvPicPr>
            <a:picLocks noChangeArrowheads="1"/>
          </p:cNvPicPr>
          <p:nvPr/>
        </p:nvPicPr>
        <p:blipFill>
          <a:blip r:embed="rId2" cstate="print"/>
          <a:srcRect l="-421" t="-1018" r="-3188" b="-1178"/>
          <a:stretch>
            <a:fillRect/>
          </a:stretch>
        </p:blipFill>
        <p:spPr bwMode="auto">
          <a:xfrm>
            <a:off x="1835728" y="1565563"/>
            <a:ext cx="5943600" cy="242411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377857" y="4152132"/>
            <a:ext cx="638828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XSECT_LAYER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CHAN_NO  DIST   ELEV    AREA  WIDTH WET_PERIM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123       0.5   -14.6    0.0    0.0       0.0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123       0.5    -9.2  216.0   80.0     102.5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123       0.5    -4.0  736.0  120.0     111.0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123       0.5     9.5 2410.0  160.0     142.3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123       0.5    12.0 3028.5  162.0     148.0</a:t>
            </a:r>
          </a:p>
          <a:p>
            <a:pPr lvl="0" algn="l"/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END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799" y="1496291"/>
            <a:ext cx="7994073" cy="4599709"/>
          </a:xfrm>
        </p:spPr>
        <p:txBody>
          <a:bodyPr/>
          <a:lstStyle/>
          <a:p>
            <a:r>
              <a:rPr lang="en-US" dirty="0" smtClean="0"/>
              <a:t>User requests a spatial step </a:t>
            </a:r>
            <a:r>
              <a:rPr lang="en-US" dirty="0" smtClean="0">
                <a:sym typeface="Symbol" pitchFamily="18" charset="2"/>
              </a:rPr>
              <a:t></a:t>
            </a:r>
            <a:r>
              <a:rPr lang="en-US" dirty="0" smtClean="0"/>
              <a:t>X </a:t>
            </a:r>
          </a:p>
          <a:p>
            <a:r>
              <a:rPr lang="en-US" dirty="0" smtClean="0"/>
              <a:t>Nodes/reach length affect </a:t>
            </a:r>
            <a:r>
              <a:rPr lang="en-US" dirty="0" smtClean="0">
                <a:sym typeface="Symbol" pitchFamily="18" charset="2"/>
              </a:rPr>
              <a:t></a:t>
            </a:r>
            <a:r>
              <a:rPr lang="en-US" dirty="0" smtClean="0"/>
              <a:t>X :</a:t>
            </a:r>
          </a:p>
          <a:p>
            <a:pPr lvl="1"/>
            <a:r>
              <a:rPr lang="en-US" dirty="0" smtClean="0"/>
              <a:t>Actual </a:t>
            </a:r>
            <a:r>
              <a:rPr lang="en-US" dirty="0" smtClean="0">
                <a:sym typeface="Symbol" pitchFamily="18" charset="2"/>
              </a:rPr>
              <a:t></a:t>
            </a:r>
            <a:r>
              <a:rPr lang="en-US" dirty="0" smtClean="0"/>
              <a:t>X smallest subdivision ≥ requested </a:t>
            </a:r>
          </a:p>
          <a:p>
            <a:r>
              <a:rPr lang="en-US" dirty="0" smtClean="0"/>
              <a:t>Computational points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Geometry interpolated to comp points and centers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Discretization</a:t>
            </a:r>
            <a:r>
              <a:rPr lang="en-US" dirty="0" smtClean="0"/>
              <a:t> in HYDRO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678382" y="0"/>
            <a:ext cx="914400" cy="914400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1746" name="Picture 2" descr="j043475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3928" y="2723238"/>
            <a:ext cx="450277" cy="450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/>
          <p:nvPr/>
        </p:nvCxnSpPr>
        <p:spPr bwMode="auto">
          <a:xfrm flipV="1">
            <a:off x="2017011" y="4245831"/>
            <a:ext cx="5212080" cy="27709"/>
          </a:xfrm>
          <a:prstGeom prst="line">
            <a:avLst/>
          </a:prstGeom>
          <a:solidFill>
            <a:srgbClr val="FFFF99"/>
          </a:solidFill>
          <a:ln w="349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6" name="Group 55"/>
          <p:cNvGrpSpPr/>
          <p:nvPr/>
        </p:nvGrpSpPr>
        <p:grpSpPr>
          <a:xfrm>
            <a:off x="1829623" y="4083220"/>
            <a:ext cx="5646473" cy="424207"/>
            <a:chOff x="1829623" y="4083220"/>
            <a:chExt cx="5646473" cy="424207"/>
          </a:xfrm>
        </p:grpSpPr>
        <p:grpSp>
          <p:nvGrpSpPr>
            <p:cNvPr id="43" name="Group 42"/>
            <p:cNvGrpSpPr/>
            <p:nvPr/>
          </p:nvGrpSpPr>
          <p:grpSpPr>
            <a:xfrm>
              <a:off x="1829623" y="4083220"/>
              <a:ext cx="5646473" cy="424207"/>
              <a:chOff x="1829623" y="4315690"/>
              <a:chExt cx="5646473" cy="424207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 bwMode="auto">
              <a:xfrm>
                <a:off x="1829623" y="4350328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 bwMode="auto">
              <a:xfrm>
                <a:off x="4357141" y="4329544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 bwMode="auto">
              <a:xfrm>
                <a:off x="7201776" y="4315690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061273" y="4476426"/>
                <a:ext cx="5194512" cy="263471"/>
                <a:chOff x="2061272" y="4437681"/>
                <a:chExt cx="5194512" cy="263471"/>
              </a:xfrm>
            </p:grpSpPr>
            <p:sp>
              <p:nvSpPr>
                <p:cNvPr id="14" name="Isosceles Triangle 13"/>
                <p:cNvSpPr/>
                <p:nvPr/>
              </p:nvSpPr>
              <p:spPr bwMode="auto">
                <a:xfrm>
                  <a:off x="2557219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" name="Isosceles Triangle 14"/>
                <p:cNvSpPr/>
                <p:nvPr/>
              </p:nvSpPr>
              <p:spPr bwMode="auto">
                <a:xfrm>
                  <a:off x="3128071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" name="Isosceles Triangle 15"/>
                <p:cNvSpPr/>
                <p:nvPr/>
              </p:nvSpPr>
              <p:spPr bwMode="auto">
                <a:xfrm>
                  <a:off x="3737672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" name="Isosceles Triangle 16"/>
                <p:cNvSpPr/>
                <p:nvPr/>
              </p:nvSpPr>
              <p:spPr bwMode="auto">
                <a:xfrm>
                  <a:off x="2061272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8" name="Isosceles Triangle 17"/>
                <p:cNvSpPr/>
                <p:nvPr/>
              </p:nvSpPr>
              <p:spPr bwMode="auto">
                <a:xfrm>
                  <a:off x="4259447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9" name="Isosceles Triangle 18"/>
                <p:cNvSpPr/>
                <p:nvPr/>
              </p:nvSpPr>
              <p:spPr bwMode="auto">
                <a:xfrm>
                  <a:off x="4597828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 bwMode="auto">
                <a:xfrm>
                  <a:off x="4998203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1" name="Isosceles Triangle 20"/>
                <p:cNvSpPr/>
                <p:nvPr/>
              </p:nvSpPr>
              <p:spPr bwMode="auto">
                <a:xfrm>
                  <a:off x="5406325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2" name="Isosceles Triangle 21"/>
                <p:cNvSpPr/>
                <p:nvPr/>
              </p:nvSpPr>
              <p:spPr bwMode="auto">
                <a:xfrm>
                  <a:off x="5845443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 bwMode="auto">
                <a:xfrm>
                  <a:off x="6276814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 bwMode="auto">
                <a:xfrm>
                  <a:off x="6692684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 bwMode="auto">
                <a:xfrm>
                  <a:off x="7116299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41" name="Straight Connector 40"/>
              <p:cNvCxnSpPr/>
              <p:nvPr/>
            </p:nvCxnSpPr>
            <p:spPr bwMode="auto">
              <a:xfrm flipV="1">
                <a:off x="2086753" y="4470556"/>
                <a:ext cx="5212080" cy="27709"/>
              </a:xfrm>
              <a:prstGeom prst="line">
                <a:avLst/>
              </a:prstGeom>
              <a:solidFill>
                <a:srgbClr val="FFFF99"/>
              </a:solidFill>
              <a:ln w="349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4" name="Oval 43"/>
            <p:cNvSpPr/>
            <p:nvPr/>
          </p:nvSpPr>
          <p:spPr bwMode="auto">
            <a:xfrm>
              <a:off x="2324745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2895591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3458688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4045032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4848359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6093390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5209986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5656855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6537676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6914801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Blank Presentation">
  <a:themeElements>
    <a:clrScheme name="Blank Presentation 8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99FF33"/>
      </a:accent1>
      <a:accent2>
        <a:srgbClr val="00FFFF"/>
      </a:accent2>
      <a:accent3>
        <a:srgbClr val="AAAAFF"/>
      </a:accent3>
      <a:accent4>
        <a:srgbClr val="DADADA"/>
      </a:accent4>
      <a:accent5>
        <a:srgbClr val="CAFFAD"/>
      </a:accent5>
      <a:accent6>
        <a:srgbClr val="00E7E7"/>
      </a:accent6>
      <a:hlink>
        <a:srgbClr val="CCECFF"/>
      </a:hlink>
      <a:folHlink>
        <a:srgbClr val="969696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99FF33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CAFFAD"/>
        </a:accent5>
        <a:accent6>
          <a:srgbClr val="00E7E7"/>
        </a:accent6>
        <a:hlink>
          <a:srgbClr val="CCECFF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CCFFCC"/>
        </a:accent1>
        <a:accent2>
          <a:srgbClr val="FF0000"/>
        </a:accent2>
        <a:accent3>
          <a:srgbClr val="AAAAFF"/>
        </a:accent3>
        <a:accent4>
          <a:srgbClr val="DADADA"/>
        </a:accent4>
        <a:accent5>
          <a:srgbClr val="E2FFE2"/>
        </a:accent5>
        <a:accent6>
          <a:srgbClr val="E70000"/>
        </a:accent6>
        <a:hlink>
          <a:srgbClr val="CCECFF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34528</TotalTime>
  <Words>518</Words>
  <Application>Microsoft Office PowerPoint</Application>
  <PresentationFormat>On-screen Show (4:3)</PresentationFormat>
  <Paragraphs>145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Blank Presentation</vt:lpstr>
      <vt:lpstr>Channels</vt:lpstr>
      <vt:lpstr>Topics</vt:lpstr>
      <vt:lpstr>Channel Network</vt:lpstr>
      <vt:lpstr>Channel Network</vt:lpstr>
      <vt:lpstr>CHANNEL Table</vt:lpstr>
      <vt:lpstr>Channel Geometry</vt:lpstr>
      <vt:lpstr>Channel Geometry</vt:lpstr>
      <vt:lpstr>How DSM2 Depicts Geometry</vt:lpstr>
      <vt:lpstr>Discretization in HYDRO</vt:lpstr>
      <vt:lpstr>User vs Computational</vt:lpstr>
      <vt:lpstr>Interpolation Rules?</vt:lpstr>
      <vt:lpstr>Height-based Interpolation</vt:lpstr>
      <vt:lpstr>Geometry Gotchas</vt:lpstr>
      <vt:lpstr>Other Channel Data</vt:lpstr>
      <vt:lpstr>Slide 15</vt:lpstr>
      <vt:lpstr>Model Setup for Channels</vt:lpstr>
      <vt:lpstr>For Version 6 Users</vt:lpstr>
      <vt:lpstr>Loose Ends: Boundaries</vt:lpstr>
      <vt:lpstr>Tutorial 1: Channels</vt:lpstr>
    </vt:vector>
  </TitlesOfParts>
  <Manager>Bob Suits</Manager>
  <Company>Department of Water Resources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EXAMPLE: Filling In Stage at Martinez</dc:title>
  <dc:subject>DSM2 Users Group</dc:subject>
  <dc:creator>Michael Mierzwa</dc:creator>
  <cp:keywords>Stage, Martinez, Astronomical, Filling In, HYDRO</cp:keywords>
  <cp:lastModifiedBy>eli</cp:lastModifiedBy>
  <cp:revision>606</cp:revision>
  <cp:lastPrinted>2001-10-29T22:33:12Z</cp:lastPrinted>
  <dcterms:created xsi:type="dcterms:W3CDTF">2000-01-22T00:01:28Z</dcterms:created>
  <dcterms:modified xsi:type="dcterms:W3CDTF">2009-08-26T06:04:52Z</dcterms:modified>
  <cp:category>HYDRO</cp:category>
</cp:coreProperties>
</file>